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8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Virsraksta slaids">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lv-LV"/>
              <a:t>Rediģēt šablona virsraksta stilu</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a:xfrm>
            <a:off x="2692397" y="5037663"/>
            <a:ext cx="5214635" cy="279400"/>
          </a:xfrm>
        </p:spPr>
        <p:txBody>
          <a:bodyPr/>
          <a:lstStyle/>
          <a:p>
            <a:endParaRPr lang="lv-LV"/>
          </a:p>
        </p:txBody>
      </p:sp>
      <p:sp>
        <p:nvSpPr>
          <p:cNvPr id="6" name="Slide Number Placeholder 5"/>
          <p:cNvSpPr>
            <a:spLocks noGrp="1"/>
          </p:cNvSpPr>
          <p:nvPr>
            <p:ph type="sldNum" sz="quarter" idx="12"/>
          </p:nvPr>
        </p:nvSpPr>
        <p:spPr>
          <a:xfrm>
            <a:off x="8956900" y="5037663"/>
            <a:ext cx="551167" cy="279400"/>
          </a:xfrm>
        </p:spPr>
        <p:txBody>
          <a:bodyPr/>
          <a:lstStyle/>
          <a:p>
            <a:fld id="{30A01840-0247-4352-9C5D-C2FAF6A7DC25}" type="slidenum">
              <a:rPr lang="lv-LV" smtClean="0"/>
              <a:t>‹#›</a:t>
            </a:fld>
            <a:endParaRPr lang="lv-LV"/>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961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āmas 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0209DC2E-645D-4861-8D44-718057F61D39}" type="datetimeFigureOut">
              <a:rPr lang="lv-LV" smtClean="0"/>
              <a:t>18.05.2022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0A01840-0247-4352-9C5D-C2FAF6A7DC25}" type="slidenum">
              <a:rPr lang="lv-LV" smtClean="0"/>
              <a:t>‹#›</a:t>
            </a:fld>
            <a:endParaRPr lang="lv-LV"/>
          </a:p>
        </p:txBody>
      </p:sp>
    </p:spTree>
    <p:extLst>
      <p:ext uri="{BB962C8B-B14F-4D97-AF65-F5344CB8AC3E}">
        <p14:creationId xmlns:p14="http://schemas.microsoft.com/office/powerpoint/2010/main" val="188645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lv-LV"/>
              <a:t>Rediģēt šablona virsraksta stilu</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39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lv-LV"/>
              <a:t>Rediģēt šablona virsraksta stilu</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21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lv-LV"/>
              <a:t>Rediģēt šablona virsraksta stilu</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spTree>
    <p:extLst>
      <p:ext uri="{BB962C8B-B14F-4D97-AF65-F5344CB8AC3E}">
        <p14:creationId xmlns:p14="http://schemas.microsoft.com/office/powerpoint/2010/main" val="17625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lv-LV"/>
              <a:t>Rediģēt šablona virsraksta stilu</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849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lv-LV"/>
              <a:t>Rediģēt šablona virsraksta stilu</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029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ncho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56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282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spTree>
    <p:extLst>
      <p:ext uri="{BB962C8B-B14F-4D97-AF65-F5344CB8AC3E}">
        <p14:creationId xmlns:p14="http://schemas.microsoft.com/office/powerpoint/2010/main" val="27573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lv-LV"/>
              <a:t>Rediģēt šablona virsraksta stilu</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0209DC2E-645D-4861-8D44-718057F61D39}" type="datetimeFigureOut">
              <a:rPr lang="lv-LV" smtClean="0"/>
              <a:t>18.05.2022</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0A01840-0247-4352-9C5D-C2FAF6A7DC25}" type="slidenum">
              <a:rPr lang="lv-LV" smtClean="0"/>
              <a:t>‹#›</a:t>
            </a:fld>
            <a:endParaRPr lang="lv-LV"/>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485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0209DC2E-645D-4861-8D44-718057F61D39}" type="datetimeFigureOut">
              <a:rPr lang="lv-LV" smtClean="0"/>
              <a:t>18.05.2022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0A01840-0247-4352-9C5D-C2FAF6A7DC25}" type="slidenum">
              <a:rPr lang="lv-LV" smtClean="0"/>
              <a:t>‹#›</a:t>
            </a:fld>
            <a:endParaRPr lang="lv-LV"/>
          </a:p>
        </p:txBody>
      </p:sp>
    </p:spTree>
    <p:extLst>
      <p:ext uri="{BB962C8B-B14F-4D97-AF65-F5344CB8AC3E}">
        <p14:creationId xmlns:p14="http://schemas.microsoft.com/office/powerpoint/2010/main" val="3764395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v-LV"/>
              <a:t>Rediģēt šablona virsraksta stilu</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0209DC2E-645D-4861-8D44-718057F61D39}" type="datetimeFigureOut">
              <a:rPr lang="lv-LV" smtClean="0"/>
              <a:t>18.05.2022</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30A01840-0247-4352-9C5D-C2FAF6A7DC25}" type="slidenum">
              <a:rPr lang="lv-LV" smtClean="0"/>
              <a:t>‹#›</a:t>
            </a:fld>
            <a:endParaRPr lang="lv-LV"/>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0209DC2E-645D-4861-8D44-718057F61D39}" type="datetimeFigureOut">
              <a:rPr lang="lv-LV" smtClean="0"/>
              <a:t>18.05.2022</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0A01840-0247-4352-9C5D-C2FAF6A7DC25}" type="slidenum">
              <a:rPr lang="lv-LV" smtClean="0"/>
              <a:t>‹#›</a:t>
            </a:fld>
            <a:endParaRPr lang="lv-LV"/>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603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9DC2E-645D-4861-8D44-718057F61D39}" type="datetimeFigureOut">
              <a:rPr lang="lv-LV" smtClean="0"/>
              <a:t>18.05.2022</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30A01840-0247-4352-9C5D-C2FAF6A7DC25}" type="slidenum">
              <a:rPr lang="lv-LV" smtClean="0"/>
              <a:t>‹#›</a:t>
            </a:fld>
            <a:endParaRPr lang="lv-LV"/>
          </a:p>
        </p:txBody>
      </p:sp>
    </p:spTree>
    <p:extLst>
      <p:ext uri="{BB962C8B-B14F-4D97-AF65-F5344CB8AC3E}">
        <p14:creationId xmlns:p14="http://schemas.microsoft.com/office/powerpoint/2010/main" val="399924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lv-LV"/>
              <a:t>Rediģēt šablona virsraksta stilu</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0209DC2E-645D-4861-8D44-718057F61D39}" type="datetimeFigureOut">
              <a:rPr lang="lv-LV" smtClean="0"/>
              <a:t>18.05.2022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0A01840-0247-4352-9C5D-C2FAF6A7DC25}" type="slidenum">
              <a:rPr lang="lv-LV" smtClean="0"/>
              <a:t>‹#›</a:t>
            </a:fld>
            <a:endParaRPr lang="lv-LV"/>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05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lv-LV"/>
              <a:t>Rediģēt šablona virsraksta stilu</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0209DC2E-645D-4861-8D44-718057F61D39}" type="datetimeFigureOut">
              <a:rPr lang="lv-LV" smtClean="0"/>
              <a:t>18.05.2022</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0A01840-0247-4352-9C5D-C2FAF6A7DC25}" type="slidenum">
              <a:rPr lang="lv-LV" smtClean="0"/>
              <a:t>‹#›</a:t>
            </a:fld>
            <a:endParaRPr lang="lv-LV"/>
          </a:p>
        </p:txBody>
      </p:sp>
    </p:spTree>
    <p:extLst>
      <p:ext uri="{BB962C8B-B14F-4D97-AF65-F5344CB8AC3E}">
        <p14:creationId xmlns:p14="http://schemas.microsoft.com/office/powerpoint/2010/main" val="209940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209DC2E-645D-4861-8D44-718057F61D39}" type="datetimeFigureOut">
              <a:rPr lang="lv-LV" smtClean="0"/>
              <a:t>18.05.2022</a:t>
            </a:fld>
            <a:endParaRPr lang="lv-LV"/>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lv-LV"/>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0A01840-0247-4352-9C5D-C2FAF6A7DC25}" type="slidenum">
              <a:rPr lang="lv-LV" smtClean="0"/>
              <a:t>‹#›</a:t>
            </a:fld>
            <a:endParaRPr lang="lv-LV"/>
          </a:p>
        </p:txBody>
      </p:sp>
    </p:spTree>
    <p:extLst>
      <p:ext uri="{BB962C8B-B14F-4D97-AF65-F5344CB8AC3E}">
        <p14:creationId xmlns:p14="http://schemas.microsoft.com/office/powerpoint/2010/main" val="1755256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89AAB20-A395-B73D-5D5A-615A5ECDC995}"/>
              </a:ext>
            </a:extLst>
          </p:cNvPr>
          <p:cNvSpPr>
            <a:spLocks noGrp="1"/>
          </p:cNvSpPr>
          <p:nvPr>
            <p:ph type="ctrTitle"/>
          </p:nvPr>
        </p:nvSpPr>
        <p:spPr/>
        <p:txBody>
          <a:bodyPr>
            <a:normAutofit/>
          </a:bodyPr>
          <a:lstStyle/>
          <a:p>
            <a:r>
              <a:rPr lang="lv-LV" sz="2800" dirty="0"/>
              <a:t>«ERASMUSS+PROGRAMMA Kauņas Tehniskās profesionālās izglītības centrā» </a:t>
            </a:r>
            <a:br>
              <a:rPr lang="lv-LV" sz="2800" dirty="0"/>
            </a:br>
            <a:r>
              <a:rPr lang="lv-LV" sz="2800" dirty="0"/>
              <a:t>V. </a:t>
            </a:r>
            <a:r>
              <a:rPr lang="lv-LV" sz="2800" dirty="0" err="1"/>
              <a:t>Krēvēs</a:t>
            </a:r>
            <a:r>
              <a:rPr lang="lv-LV" sz="2800" dirty="0"/>
              <a:t> pr.114, Kauņa, Lietuva</a:t>
            </a:r>
          </a:p>
        </p:txBody>
      </p:sp>
      <p:sp>
        <p:nvSpPr>
          <p:cNvPr id="3" name="Apakšvirsraksts 2">
            <a:extLst>
              <a:ext uri="{FF2B5EF4-FFF2-40B4-BE49-F238E27FC236}">
                <a16:creationId xmlns:a16="http://schemas.microsoft.com/office/drawing/2014/main" id="{497AFC54-BBCA-03A0-8486-1ED94DB54442}"/>
              </a:ext>
            </a:extLst>
          </p:cNvPr>
          <p:cNvSpPr>
            <a:spLocks noGrp="1"/>
          </p:cNvSpPr>
          <p:nvPr>
            <p:ph type="subTitle" idx="1"/>
          </p:nvPr>
        </p:nvSpPr>
        <p:spPr>
          <a:xfrm>
            <a:off x="2692398" y="4110360"/>
            <a:ext cx="6815669" cy="1320799"/>
          </a:xfrm>
        </p:spPr>
        <p:txBody>
          <a:bodyPr>
            <a:normAutofit/>
          </a:bodyPr>
          <a:lstStyle/>
          <a:p>
            <a:endParaRPr lang="lv-LV" dirty="0"/>
          </a:p>
          <a:p>
            <a:endParaRPr lang="lv-LV" dirty="0"/>
          </a:p>
          <a:p>
            <a:endParaRPr lang="lv-LV" dirty="0"/>
          </a:p>
        </p:txBody>
      </p:sp>
    </p:spTree>
    <p:extLst>
      <p:ext uri="{BB962C8B-B14F-4D97-AF65-F5344CB8AC3E}">
        <p14:creationId xmlns:p14="http://schemas.microsoft.com/office/powerpoint/2010/main" val="347859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2E19B99-180F-C0B2-B9F5-CA482323225C}"/>
              </a:ext>
            </a:extLst>
          </p:cNvPr>
          <p:cNvSpPr>
            <a:spLocks noGrp="1"/>
          </p:cNvSpPr>
          <p:nvPr>
            <p:ph type="title"/>
          </p:nvPr>
        </p:nvSpPr>
        <p:spPr>
          <a:xfrm>
            <a:off x="-1723006" y="1275095"/>
            <a:ext cx="9601196" cy="500439"/>
          </a:xfrm>
        </p:spPr>
        <p:txBody>
          <a:bodyPr>
            <a:normAutofit fontScale="90000"/>
          </a:bodyPr>
          <a:lstStyle/>
          <a:p>
            <a:r>
              <a:rPr lang="lv-LV" dirty="0"/>
              <a:t>08.05.2022.-16.05.2022.</a:t>
            </a:r>
          </a:p>
        </p:txBody>
      </p:sp>
      <p:sp>
        <p:nvSpPr>
          <p:cNvPr id="3" name="Satura vietturis 2">
            <a:extLst>
              <a:ext uri="{FF2B5EF4-FFF2-40B4-BE49-F238E27FC236}">
                <a16:creationId xmlns:a16="http://schemas.microsoft.com/office/drawing/2014/main" id="{E7796DBF-F1B7-E1AA-FEA7-68ADA1E01B2A}"/>
              </a:ext>
            </a:extLst>
          </p:cNvPr>
          <p:cNvSpPr>
            <a:spLocks noGrp="1"/>
          </p:cNvSpPr>
          <p:nvPr>
            <p:ph idx="1"/>
          </p:nvPr>
        </p:nvSpPr>
        <p:spPr>
          <a:xfrm>
            <a:off x="1295401" y="2556932"/>
            <a:ext cx="3933547" cy="3318936"/>
          </a:xfrm>
        </p:spPr>
        <p:txBody>
          <a:bodyPr/>
          <a:lstStyle/>
          <a:p>
            <a:pPr marL="0" indent="0">
              <a:buNone/>
            </a:pPr>
            <a:r>
              <a:rPr lang="lv-LV" dirty="0"/>
              <a:t>Dzīvošana- Norvēģu tipa mājiņā</a:t>
            </a:r>
          </a:p>
          <a:p>
            <a:pPr marL="0" indent="0">
              <a:buNone/>
            </a:pPr>
            <a:r>
              <a:rPr lang="lv-LV" dirty="0" err="1"/>
              <a:t>Taikos</a:t>
            </a:r>
            <a:r>
              <a:rPr lang="lv-LV" dirty="0"/>
              <a:t> pr.127d, Kaunas,51126</a:t>
            </a:r>
          </a:p>
          <a:p>
            <a:pPr marL="0" indent="0">
              <a:buNone/>
            </a:pPr>
            <a:r>
              <a:rPr lang="lv-LV" dirty="0"/>
              <a:t>Kas atrodas pie skolas, kurā mācās galdnieki, šuvējas…</a:t>
            </a:r>
          </a:p>
          <a:p>
            <a:pPr marL="0" indent="0">
              <a:buNone/>
            </a:pPr>
            <a:endParaRPr lang="lv-LV" dirty="0"/>
          </a:p>
        </p:txBody>
      </p:sp>
      <p:pic>
        <p:nvPicPr>
          <p:cNvPr id="5" name="Attēls 4">
            <a:extLst>
              <a:ext uri="{FF2B5EF4-FFF2-40B4-BE49-F238E27FC236}">
                <a16:creationId xmlns:a16="http://schemas.microsoft.com/office/drawing/2014/main" id="{05326648-9685-4A2D-FF91-B865F489B9F7}"/>
              </a:ext>
            </a:extLst>
          </p:cNvPr>
          <p:cNvPicPr>
            <a:picLocks noChangeAspect="1"/>
          </p:cNvPicPr>
          <p:nvPr/>
        </p:nvPicPr>
        <p:blipFill>
          <a:blip r:embed="rId2"/>
          <a:stretch>
            <a:fillRect/>
          </a:stretch>
        </p:blipFill>
        <p:spPr>
          <a:xfrm>
            <a:off x="1838787" y="4731962"/>
            <a:ext cx="2264235" cy="1295977"/>
          </a:xfrm>
          <a:prstGeom prst="rect">
            <a:avLst/>
          </a:prstGeom>
        </p:spPr>
      </p:pic>
      <p:pic>
        <p:nvPicPr>
          <p:cNvPr id="7" name="Attēls 6">
            <a:extLst>
              <a:ext uri="{FF2B5EF4-FFF2-40B4-BE49-F238E27FC236}">
                <a16:creationId xmlns:a16="http://schemas.microsoft.com/office/drawing/2014/main" id="{A77542F3-27B7-272A-5047-32F656756228}"/>
              </a:ext>
            </a:extLst>
          </p:cNvPr>
          <p:cNvPicPr>
            <a:picLocks noChangeAspect="1"/>
          </p:cNvPicPr>
          <p:nvPr/>
        </p:nvPicPr>
        <p:blipFill>
          <a:blip r:embed="rId3"/>
          <a:stretch>
            <a:fillRect/>
          </a:stretch>
        </p:blipFill>
        <p:spPr>
          <a:xfrm>
            <a:off x="5471607" y="816746"/>
            <a:ext cx="5847421" cy="5275054"/>
          </a:xfrm>
          <a:prstGeom prst="rect">
            <a:avLst/>
          </a:prstGeom>
        </p:spPr>
      </p:pic>
    </p:spTree>
    <p:extLst>
      <p:ext uri="{BB962C8B-B14F-4D97-AF65-F5344CB8AC3E}">
        <p14:creationId xmlns:p14="http://schemas.microsoft.com/office/powerpoint/2010/main" val="186999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A706811-815B-39D2-113D-B1155C767D3D}"/>
              </a:ext>
            </a:extLst>
          </p:cNvPr>
          <p:cNvSpPr>
            <a:spLocks noGrp="1"/>
          </p:cNvSpPr>
          <p:nvPr>
            <p:ph idx="1"/>
          </p:nvPr>
        </p:nvSpPr>
        <p:spPr>
          <a:xfrm>
            <a:off x="1074198" y="2556932"/>
            <a:ext cx="9822399" cy="3318936"/>
          </a:xfrm>
        </p:spPr>
        <p:txBody>
          <a:bodyPr/>
          <a:lstStyle/>
          <a:p>
            <a:pPr>
              <a:buFontTx/>
              <a:buChar char="-"/>
            </a:pPr>
            <a:r>
              <a:rPr lang="lv-LV" dirty="0"/>
              <a:t>Ekskursija par skolām</a:t>
            </a:r>
          </a:p>
          <a:p>
            <a:pPr>
              <a:buFontTx/>
              <a:buChar char="-"/>
            </a:pPr>
            <a:r>
              <a:rPr lang="lv-LV" dirty="0"/>
              <a:t>Inženierkomunikāciju klāšu, mācību stendu apskate</a:t>
            </a:r>
          </a:p>
          <a:p>
            <a:pPr>
              <a:buFontTx/>
              <a:buChar char="-"/>
            </a:pPr>
            <a:r>
              <a:rPr lang="lv-LV" dirty="0"/>
              <a:t>Inženierkomunikāciju darbs darbnīcās:</a:t>
            </a:r>
          </a:p>
          <a:p>
            <a:pPr lvl="6">
              <a:buFontTx/>
              <a:buChar char="-"/>
            </a:pPr>
            <a:r>
              <a:rPr lang="lv-LV" sz="1600" dirty="0"/>
              <a:t>vara lodēšana, </a:t>
            </a:r>
          </a:p>
          <a:p>
            <a:pPr lvl="6">
              <a:buFontTx/>
              <a:buChar char="-"/>
            </a:pPr>
            <a:r>
              <a:rPr lang="lv-LV" sz="1600" dirty="0"/>
              <a:t>PPR kausēšana, </a:t>
            </a:r>
          </a:p>
          <a:p>
            <a:pPr lvl="6">
              <a:buFontTx/>
              <a:buChar char="-"/>
            </a:pPr>
            <a:r>
              <a:rPr lang="lv-LV" sz="1600" dirty="0"/>
              <a:t>presējamie materiāli,</a:t>
            </a:r>
          </a:p>
          <a:p>
            <a:pPr lvl="6">
              <a:buFontTx/>
              <a:buChar char="-"/>
            </a:pPr>
            <a:r>
              <a:rPr lang="lv-LV" sz="1600" dirty="0"/>
              <a:t>metālu locīšana</a:t>
            </a:r>
          </a:p>
        </p:txBody>
      </p:sp>
      <p:sp>
        <p:nvSpPr>
          <p:cNvPr id="4" name="Virsraksts 1">
            <a:extLst>
              <a:ext uri="{FF2B5EF4-FFF2-40B4-BE49-F238E27FC236}">
                <a16:creationId xmlns:a16="http://schemas.microsoft.com/office/drawing/2014/main" id="{CBE71AE2-8B3D-2903-9B7C-DCDA599E01E1}"/>
              </a:ext>
            </a:extLst>
          </p:cNvPr>
          <p:cNvSpPr>
            <a:spLocks noGrp="1"/>
          </p:cNvSpPr>
          <p:nvPr>
            <p:ph type="title"/>
          </p:nvPr>
        </p:nvSpPr>
        <p:spPr>
          <a:xfrm>
            <a:off x="1295400" y="1179644"/>
            <a:ext cx="6809965" cy="606440"/>
          </a:xfrm>
        </p:spPr>
        <p:txBody>
          <a:bodyPr>
            <a:normAutofit fontScale="90000"/>
          </a:bodyPr>
          <a:lstStyle/>
          <a:p>
            <a:r>
              <a:rPr lang="lv-LV" dirty="0"/>
              <a:t>08.05.2022.-16.05.2022.</a:t>
            </a:r>
            <a:br>
              <a:rPr lang="lv-LV" dirty="0"/>
            </a:br>
            <a:r>
              <a:rPr lang="lv-LV" dirty="0"/>
              <a:t>programmas un ārpus programmas redzētais</a:t>
            </a:r>
          </a:p>
        </p:txBody>
      </p:sp>
      <p:pic>
        <p:nvPicPr>
          <p:cNvPr id="6" name="Attēls 5">
            <a:extLst>
              <a:ext uri="{FF2B5EF4-FFF2-40B4-BE49-F238E27FC236}">
                <a16:creationId xmlns:a16="http://schemas.microsoft.com/office/drawing/2014/main" id="{A6D76932-634D-5260-B619-592038CC0DF8}"/>
              </a:ext>
            </a:extLst>
          </p:cNvPr>
          <p:cNvPicPr>
            <a:picLocks noChangeAspect="1"/>
          </p:cNvPicPr>
          <p:nvPr/>
        </p:nvPicPr>
        <p:blipFill>
          <a:blip r:embed="rId2"/>
          <a:stretch>
            <a:fillRect/>
          </a:stretch>
        </p:blipFill>
        <p:spPr>
          <a:xfrm>
            <a:off x="8105365" y="3680869"/>
            <a:ext cx="3261801" cy="2612225"/>
          </a:xfrm>
          <a:prstGeom prst="rect">
            <a:avLst/>
          </a:prstGeom>
        </p:spPr>
      </p:pic>
      <p:pic>
        <p:nvPicPr>
          <p:cNvPr id="8" name="Attēls 7">
            <a:extLst>
              <a:ext uri="{FF2B5EF4-FFF2-40B4-BE49-F238E27FC236}">
                <a16:creationId xmlns:a16="http://schemas.microsoft.com/office/drawing/2014/main" id="{FCE4176E-15F8-74A8-C6BE-1B7DC13B4CB7}"/>
              </a:ext>
            </a:extLst>
          </p:cNvPr>
          <p:cNvPicPr>
            <a:picLocks noChangeAspect="1"/>
          </p:cNvPicPr>
          <p:nvPr/>
        </p:nvPicPr>
        <p:blipFill>
          <a:blip r:embed="rId3"/>
          <a:stretch>
            <a:fillRect/>
          </a:stretch>
        </p:blipFill>
        <p:spPr>
          <a:xfrm>
            <a:off x="6066206" y="4084557"/>
            <a:ext cx="2021612" cy="2006909"/>
          </a:xfrm>
          <a:prstGeom prst="rect">
            <a:avLst/>
          </a:prstGeom>
        </p:spPr>
      </p:pic>
      <p:pic>
        <p:nvPicPr>
          <p:cNvPr id="10" name="Attēls 9">
            <a:extLst>
              <a:ext uri="{FF2B5EF4-FFF2-40B4-BE49-F238E27FC236}">
                <a16:creationId xmlns:a16="http://schemas.microsoft.com/office/drawing/2014/main" id="{75245F7B-FE2C-BC55-3748-3CCD026698BC}"/>
              </a:ext>
            </a:extLst>
          </p:cNvPr>
          <p:cNvPicPr>
            <a:picLocks noChangeAspect="1"/>
          </p:cNvPicPr>
          <p:nvPr/>
        </p:nvPicPr>
        <p:blipFill>
          <a:blip r:embed="rId4"/>
          <a:stretch>
            <a:fillRect/>
          </a:stretch>
        </p:blipFill>
        <p:spPr>
          <a:xfrm>
            <a:off x="1295400" y="4098629"/>
            <a:ext cx="1817957" cy="1776707"/>
          </a:xfrm>
          <a:prstGeom prst="rect">
            <a:avLst/>
          </a:prstGeom>
        </p:spPr>
      </p:pic>
      <p:pic>
        <p:nvPicPr>
          <p:cNvPr id="12" name="Attēls 11">
            <a:extLst>
              <a:ext uri="{FF2B5EF4-FFF2-40B4-BE49-F238E27FC236}">
                <a16:creationId xmlns:a16="http://schemas.microsoft.com/office/drawing/2014/main" id="{CECC4529-0FF0-A22E-A1C8-67B51DA79766}"/>
              </a:ext>
            </a:extLst>
          </p:cNvPr>
          <p:cNvPicPr>
            <a:picLocks noChangeAspect="1"/>
          </p:cNvPicPr>
          <p:nvPr/>
        </p:nvPicPr>
        <p:blipFill>
          <a:blip r:embed="rId5"/>
          <a:stretch>
            <a:fillRect/>
          </a:stretch>
        </p:blipFill>
        <p:spPr>
          <a:xfrm>
            <a:off x="8465032" y="665197"/>
            <a:ext cx="2542465" cy="2949017"/>
          </a:xfrm>
          <a:prstGeom prst="rect">
            <a:avLst/>
          </a:prstGeom>
        </p:spPr>
      </p:pic>
    </p:spTree>
    <p:extLst>
      <p:ext uri="{BB962C8B-B14F-4D97-AF65-F5344CB8AC3E}">
        <p14:creationId xmlns:p14="http://schemas.microsoft.com/office/powerpoint/2010/main" val="3653429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F8F41A69-5B60-13F9-C12B-AD06CFB4C0F3}"/>
              </a:ext>
            </a:extLst>
          </p:cNvPr>
          <p:cNvSpPr>
            <a:spLocks noGrp="1"/>
          </p:cNvSpPr>
          <p:nvPr>
            <p:ph idx="1"/>
          </p:nvPr>
        </p:nvSpPr>
        <p:spPr>
          <a:xfrm>
            <a:off x="1295402" y="896808"/>
            <a:ext cx="9601196" cy="479231"/>
          </a:xfrm>
        </p:spPr>
        <p:txBody>
          <a:bodyPr/>
          <a:lstStyle/>
          <a:p>
            <a:pPr marL="0" indent="0">
              <a:buNone/>
            </a:pPr>
            <a:r>
              <a:rPr lang="lv-LV" dirty="0"/>
              <a:t>Praksē piedalījās mūsu skolas audzēkņi:</a:t>
            </a:r>
          </a:p>
        </p:txBody>
      </p:sp>
      <p:pic>
        <p:nvPicPr>
          <p:cNvPr id="5" name="Attēls 4">
            <a:extLst>
              <a:ext uri="{FF2B5EF4-FFF2-40B4-BE49-F238E27FC236}">
                <a16:creationId xmlns:a16="http://schemas.microsoft.com/office/drawing/2014/main" id="{EEF88BEE-0F52-0B6A-2F8E-944D8A18D0D5}"/>
              </a:ext>
            </a:extLst>
          </p:cNvPr>
          <p:cNvPicPr>
            <a:picLocks noChangeAspect="1"/>
          </p:cNvPicPr>
          <p:nvPr/>
        </p:nvPicPr>
        <p:blipFill>
          <a:blip r:embed="rId2"/>
          <a:stretch>
            <a:fillRect/>
          </a:stretch>
        </p:blipFill>
        <p:spPr>
          <a:xfrm>
            <a:off x="617372" y="2628421"/>
            <a:ext cx="2615858" cy="3174645"/>
          </a:xfrm>
          <a:prstGeom prst="rect">
            <a:avLst/>
          </a:prstGeom>
        </p:spPr>
      </p:pic>
      <p:pic>
        <p:nvPicPr>
          <p:cNvPr id="7" name="Attēls 6">
            <a:extLst>
              <a:ext uri="{FF2B5EF4-FFF2-40B4-BE49-F238E27FC236}">
                <a16:creationId xmlns:a16="http://schemas.microsoft.com/office/drawing/2014/main" id="{53EDA0AB-166D-E896-3C4B-6DA45A41A1F3}"/>
              </a:ext>
            </a:extLst>
          </p:cNvPr>
          <p:cNvPicPr>
            <a:picLocks noChangeAspect="1"/>
          </p:cNvPicPr>
          <p:nvPr/>
        </p:nvPicPr>
        <p:blipFill>
          <a:blip r:embed="rId3"/>
          <a:stretch>
            <a:fillRect/>
          </a:stretch>
        </p:blipFill>
        <p:spPr>
          <a:xfrm>
            <a:off x="3233230" y="2810985"/>
            <a:ext cx="2823330" cy="2992081"/>
          </a:xfrm>
          <a:prstGeom prst="rect">
            <a:avLst/>
          </a:prstGeom>
        </p:spPr>
      </p:pic>
      <p:pic>
        <p:nvPicPr>
          <p:cNvPr id="9" name="Attēls 8">
            <a:extLst>
              <a:ext uri="{FF2B5EF4-FFF2-40B4-BE49-F238E27FC236}">
                <a16:creationId xmlns:a16="http://schemas.microsoft.com/office/drawing/2014/main" id="{C7644807-6366-A0E7-152C-0306DE51F4A5}"/>
              </a:ext>
            </a:extLst>
          </p:cNvPr>
          <p:cNvPicPr>
            <a:picLocks noChangeAspect="1"/>
          </p:cNvPicPr>
          <p:nvPr/>
        </p:nvPicPr>
        <p:blipFill>
          <a:blip r:embed="rId4"/>
          <a:stretch>
            <a:fillRect/>
          </a:stretch>
        </p:blipFill>
        <p:spPr>
          <a:xfrm>
            <a:off x="6135442" y="2485028"/>
            <a:ext cx="2793153" cy="3551787"/>
          </a:xfrm>
          <a:prstGeom prst="rect">
            <a:avLst/>
          </a:prstGeom>
        </p:spPr>
      </p:pic>
      <p:pic>
        <p:nvPicPr>
          <p:cNvPr id="11" name="Attēls 10">
            <a:extLst>
              <a:ext uri="{FF2B5EF4-FFF2-40B4-BE49-F238E27FC236}">
                <a16:creationId xmlns:a16="http://schemas.microsoft.com/office/drawing/2014/main" id="{E980D3F9-F636-25F3-5A95-BF70DDE7A545}"/>
              </a:ext>
            </a:extLst>
          </p:cNvPr>
          <p:cNvPicPr>
            <a:picLocks noChangeAspect="1"/>
          </p:cNvPicPr>
          <p:nvPr/>
        </p:nvPicPr>
        <p:blipFill>
          <a:blip r:embed="rId5"/>
          <a:stretch>
            <a:fillRect/>
          </a:stretch>
        </p:blipFill>
        <p:spPr>
          <a:xfrm>
            <a:off x="8958772" y="2601833"/>
            <a:ext cx="2566650" cy="3318175"/>
          </a:xfrm>
          <a:prstGeom prst="rect">
            <a:avLst/>
          </a:prstGeom>
        </p:spPr>
      </p:pic>
      <p:sp>
        <p:nvSpPr>
          <p:cNvPr id="12" name="Satura vietturis 2">
            <a:extLst>
              <a:ext uri="{FF2B5EF4-FFF2-40B4-BE49-F238E27FC236}">
                <a16:creationId xmlns:a16="http://schemas.microsoft.com/office/drawing/2014/main" id="{AA880430-2DC9-40BA-6E9E-C38E7291F4FD}"/>
              </a:ext>
            </a:extLst>
          </p:cNvPr>
          <p:cNvSpPr txBox="1">
            <a:spLocks/>
          </p:cNvSpPr>
          <p:nvPr/>
        </p:nvSpPr>
        <p:spPr>
          <a:xfrm rot="10800000" flipV="1">
            <a:off x="976540" y="1584248"/>
            <a:ext cx="1926457" cy="802117"/>
          </a:xfrm>
          <a:prstGeom prst="rect">
            <a:avLst/>
          </a:prstGeom>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lv-LV" dirty="0"/>
              <a:t>ARTJOMS ANTONOVS 109.GRUPA</a:t>
            </a:r>
          </a:p>
        </p:txBody>
      </p:sp>
      <p:sp>
        <p:nvSpPr>
          <p:cNvPr id="13" name="Satura vietturis 2">
            <a:extLst>
              <a:ext uri="{FF2B5EF4-FFF2-40B4-BE49-F238E27FC236}">
                <a16:creationId xmlns:a16="http://schemas.microsoft.com/office/drawing/2014/main" id="{849B8EC9-3307-8DEA-D8C7-FF4AF52BE63E}"/>
              </a:ext>
            </a:extLst>
          </p:cNvPr>
          <p:cNvSpPr txBox="1">
            <a:spLocks/>
          </p:cNvSpPr>
          <p:nvPr/>
        </p:nvSpPr>
        <p:spPr>
          <a:xfrm rot="10800000" flipV="1">
            <a:off x="3898773" y="1601171"/>
            <a:ext cx="1926457" cy="802117"/>
          </a:xfrm>
          <a:prstGeom prst="rect">
            <a:avLst/>
          </a:prstGeom>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lv-LV" dirty="0"/>
              <a:t>RALFS RUBENIS 209.GRUPA</a:t>
            </a:r>
          </a:p>
        </p:txBody>
      </p:sp>
      <p:sp>
        <p:nvSpPr>
          <p:cNvPr id="14" name="Satura vietturis 2">
            <a:extLst>
              <a:ext uri="{FF2B5EF4-FFF2-40B4-BE49-F238E27FC236}">
                <a16:creationId xmlns:a16="http://schemas.microsoft.com/office/drawing/2014/main" id="{F436DC87-C13C-AAFB-0889-D548F175606C}"/>
              </a:ext>
            </a:extLst>
          </p:cNvPr>
          <p:cNvSpPr txBox="1">
            <a:spLocks/>
          </p:cNvSpPr>
          <p:nvPr/>
        </p:nvSpPr>
        <p:spPr>
          <a:xfrm rot="10800000" flipV="1">
            <a:off x="6892027" y="1601171"/>
            <a:ext cx="1926457" cy="802117"/>
          </a:xfrm>
          <a:prstGeom prst="rect">
            <a:avLst/>
          </a:prstGeom>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lv-LV" dirty="0"/>
              <a:t>NIKO ALEKS ANDERSONS 109.GRUPA</a:t>
            </a:r>
          </a:p>
        </p:txBody>
      </p:sp>
      <p:sp>
        <p:nvSpPr>
          <p:cNvPr id="15" name="Satura vietturis 2">
            <a:extLst>
              <a:ext uri="{FF2B5EF4-FFF2-40B4-BE49-F238E27FC236}">
                <a16:creationId xmlns:a16="http://schemas.microsoft.com/office/drawing/2014/main" id="{5257631E-3E1F-3721-A4FC-51CAF54F32F4}"/>
              </a:ext>
            </a:extLst>
          </p:cNvPr>
          <p:cNvSpPr txBox="1">
            <a:spLocks/>
          </p:cNvSpPr>
          <p:nvPr/>
        </p:nvSpPr>
        <p:spPr>
          <a:xfrm rot="10800000" flipV="1">
            <a:off x="9582732" y="1584248"/>
            <a:ext cx="1926457" cy="802117"/>
          </a:xfrm>
          <a:prstGeom prst="rect">
            <a:avLst/>
          </a:prstGeom>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lv-LV" dirty="0"/>
              <a:t>KIRILS ĻEVŠINS 109.GRUPA</a:t>
            </a:r>
          </a:p>
        </p:txBody>
      </p:sp>
    </p:spTree>
    <p:extLst>
      <p:ext uri="{BB962C8B-B14F-4D97-AF65-F5344CB8AC3E}">
        <p14:creationId xmlns:p14="http://schemas.microsoft.com/office/powerpoint/2010/main" val="191369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CCBC8E5-600E-B7C2-D2B8-9CFD60073788}"/>
              </a:ext>
            </a:extLst>
          </p:cNvPr>
          <p:cNvSpPr>
            <a:spLocks noGrp="1"/>
          </p:cNvSpPr>
          <p:nvPr>
            <p:ph type="title"/>
          </p:nvPr>
        </p:nvSpPr>
        <p:spPr>
          <a:xfrm>
            <a:off x="6096000" y="982132"/>
            <a:ext cx="4800598" cy="1303867"/>
          </a:xfrm>
        </p:spPr>
        <p:txBody>
          <a:bodyPr/>
          <a:lstStyle/>
          <a:p>
            <a:r>
              <a:rPr lang="lv-LV" dirty="0"/>
              <a:t>MŪSU KOMANDA</a:t>
            </a:r>
          </a:p>
        </p:txBody>
      </p:sp>
      <p:pic>
        <p:nvPicPr>
          <p:cNvPr id="10" name="Attēls 9">
            <a:extLst>
              <a:ext uri="{FF2B5EF4-FFF2-40B4-BE49-F238E27FC236}">
                <a16:creationId xmlns:a16="http://schemas.microsoft.com/office/drawing/2014/main" id="{E0E25618-5464-951E-B6C5-3E20EE07A798}"/>
              </a:ext>
            </a:extLst>
          </p:cNvPr>
          <p:cNvPicPr>
            <a:picLocks noChangeAspect="1"/>
          </p:cNvPicPr>
          <p:nvPr/>
        </p:nvPicPr>
        <p:blipFill>
          <a:blip r:embed="rId2"/>
          <a:stretch>
            <a:fillRect/>
          </a:stretch>
        </p:blipFill>
        <p:spPr>
          <a:xfrm>
            <a:off x="1030247" y="855546"/>
            <a:ext cx="4610500" cy="5020322"/>
          </a:xfrm>
          <a:prstGeom prst="rect">
            <a:avLst/>
          </a:prstGeom>
        </p:spPr>
      </p:pic>
    </p:spTree>
    <p:extLst>
      <p:ext uri="{BB962C8B-B14F-4D97-AF65-F5344CB8AC3E}">
        <p14:creationId xmlns:p14="http://schemas.microsoft.com/office/powerpoint/2010/main" val="1372715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3DAD303-231C-396B-8022-40328D56D6E0}"/>
              </a:ext>
            </a:extLst>
          </p:cNvPr>
          <p:cNvSpPr>
            <a:spLocks noGrp="1"/>
          </p:cNvSpPr>
          <p:nvPr>
            <p:ph type="title"/>
          </p:nvPr>
        </p:nvSpPr>
        <p:spPr>
          <a:xfrm>
            <a:off x="4358257" y="855580"/>
            <a:ext cx="7377344" cy="1303867"/>
          </a:xfrm>
        </p:spPr>
        <p:txBody>
          <a:bodyPr>
            <a:normAutofit/>
          </a:bodyPr>
          <a:lstStyle/>
          <a:p>
            <a:r>
              <a:rPr lang="lv-LV" sz="4000" dirty="0"/>
              <a:t>MŪSU LIETUVIEŠU PAVADOŅI </a:t>
            </a:r>
            <a:br>
              <a:rPr lang="lv-LV" dirty="0"/>
            </a:br>
            <a:r>
              <a:rPr lang="lv-LV" sz="2700" dirty="0"/>
              <a:t>RYTIS BALTUŠIS UN VLADAS KAFTANIUKAS</a:t>
            </a:r>
          </a:p>
        </p:txBody>
      </p:sp>
      <p:pic>
        <p:nvPicPr>
          <p:cNvPr id="5" name="Attēls 4">
            <a:extLst>
              <a:ext uri="{FF2B5EF4-FFF2-40B4-BE49-F238E27FC236}">
                <a16:creationId xmlns:a16="http://schemas.microsoft.com/office/drawing/2014/main" id="{9209A650-B9DB-6F4D-5113-39AC10AD5015}"/>
              </a:ext>
            </a:extLst>
          </p:cNvPr>
          <p:cNvPicPr>
            <a:picLocks noChangeAspect="1"/>
          </p:cNvPicPr>
          <p:nvPr/>
        </p:nvPicPr>
        <p:blipFill>
          <a:blip r:embed="rId2"/>
          <a:stretch>
            <a:fillRect/>
          </a:stretch>
        </p:blipFill>
        <p:spPr>
          <a:xfrm>
            <a:off x="722729" y="701336"/>
            <a:ext cx="3816573" cy="5455328"/>
          </a:xfrm>
          <a:prstGeom prst="rect">
            <a:avLst/>
          </a:prstGeom>
        </p:spPr>
      </p:pic>
      <p:pic>
        <p:nvPicPr>
          <p:cNvPr id="7" name="Attēls 6">
            <a:extLst>
              <a:ext uri="{FF2B5EF4-FFF2-40B4-BE49-F238E27FC236}">
                <a16:creationId xmlns:a16="http://schemas.microsoft.com/office/drawing/2014/main" id="{8169B6B9-5FDF-D91C-679A-69F5ABBF46A7}"/>
              </a:ext>
            </a:extLst>
          </p:cNvPr>
          <p:cNvPicPr>
            <a:picLocks noChangeAspect="1"/>
          </p:cNvPicPr>
          <p:nvPr/>
        </p:nvPicPr>
        <p:blipFill>
          <a:blip r:embed="rId3"/>
          <a:stretch>
            <a:fillRect/>
          </a:stretch>
        </p:blipFill>
        <p:spPr>
          <a:xfrm>
            <a:off x="4557196" y="2514551"/>
            <a:ext cx="3673995" cy="3361315"/>
          </a:xfrm>
          <a:prstGeom prst="rect">
            <a:avLst/>
          </a:prstGeom>
        </p:spPr>
      </p:pic>
      <p:pic>
        <p:nvPicPr>
          <p:cNvPr id="9" name="Attēls 8">
            <a:extLst>
              <a:ext uri="{FF2B5EF4-FFF2-40B4-BE49-F238E27FC236}">
                <a16:creationId xmlns:a16="http://schemas.microsoft.com/office/drawing/2014/main" id="{ACD1C687-7BBC-DFF4-3CDC-18DD6A467728}"/>
              </a:ext>
            </a:extLst>
          </p:cNvPr>
          <p:cNvPicPr>
            <a:picLocks noChangeAspect="1"/>
          </p:cNvPicPr>
          <p:nvPr/>
        </p:nvPicPr>
        <p:blipFill>
          <a:blip r:embed="rId4"/>
          <a:stretch>
            <a:fillRect/>
          </a:stretch>
        </p:blipFill>
        <p:spPr>
          <a:xfrm>
            <a:off x="8320106" y="2773278"/>
            <a:ext cx="2993304" cy="2843859"/>
          </a:xfrm>
          <a:prstGeom prst="rect">
            <a:avLst/>
          </a:prstGeom>
        </p:spPr>
      </p:pic>
    </p:spTree>
    <p:extLst>
      <p:ext uri="{BB962C8B-B14F-4D97-AF65-F5344CB8AC3E}">
        <p14:creationId xmlns:p14="http://schemas.microsoft.com/office/powerpoint/2010/main" val="1718007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2C2003A-DA24-CD91-4A35-A645A67EB61B}"/>
              </a:ext>
            </a:extLst>
          </p:cNvPr>
          <p:cNvSpPr>
            <a:spLocks noGrp="1"/>
          </p:cNvSpPr>
          <p:nvPr>
            <p:ph type="title"/>
          </p:nvPr>
        </p:nvSpPr>
        <p:spPr>
          <a:xfrm>
            <a:off x="568171" y="651034"/>
            <a:ext cx="11034943" cy="1634966"/>
          </a:xfrm>
        </p:spPr>
        <p:txBody>
          <a:bodyPr>
            <a:normAutofit fontScale="90000"/>
          </a:bodyPr>
          <a:lstStyle/>
          <a:p>
            <a:r>
              <a:rPr lang="lv-LV" sz="1200" dirty="0"/>
              <a:t>MŪSU BRĪVAIS LAIKS KAUŅĀ</a:t>
            </a:r>
            <a:br>
              <a:rPr lang="lv-LV" sz="1200" dirty="0"/>
            </a:br>
            <a:r>
              <a:rPr lang="lv-LV" sz="1200" dirty="0"/>
              <a:t>Kauņas pils</a:t>
            </a:r>
            <a:br>
              <a:rPr lang="lv-LV" sz="1200" dirty="0"/>
            </a:br>
            <a:r>
              <a:rPr lang="lv-LV" sz="1200" dirty="0"/>
              <a:t>Kauņas pils (lietuviešu: </a:t>
            </a:r>
            <a:r>
              <a:rPr lang="lv-LV" sz="1200" dirty="0" err="1"/>
              <a:t>Kauno</a:t>
            </a:r>
            <a:r>
              <a:rPr lang="lv-LV" sz="1200" dirty="0"/>
              <a:t> pilis) ir viduslaiku pils Lietuvā. Atrodas Kauņas pilsētā, pie </a:t>
            </a:r>
            <a:r>
              <a:rPr lang="lv-LV" sz="1200" dirty="0" err="1"/>
              <a:t>Neres</a:t>
            </a:r>
            <a:r>
              <a:rPr lang="lv-LV" sz="1200" dirty="0"/>
              <a:t> upes ietekas Nemunā. Saglabājusies apmēram trešdaļa no pils apbūves.</a:t>
            </a:r>
            <a:br>
              <a:rPr lang="lv-LV" sz="1200" dirty="0"/>
            </a:br>
            <a:br>
              <a:rPr lang="lv-LV" sz="1200" dirty="0"/>
            </a:br>
            <a:r>
              <a:rPr lang="lv-LV" sz="1200" dirty="0"/>
              <a:t>Lietuvieši pili sāka celt 14. gadsimta vidū. 1362. gadā Teitoņu ordenis </a:t>
            </a:r>
            <a:r>
              <a:rPr lang="lv-LV" sz="1200" dirty="0" err="1"/>
              <a:t>lielmestra</a:t>
            </a:r>
            <a:r>
              <a:rPr lang="lv-LV" sz="1200" dirty="0"/>
              <a:t> </a:t>
            </a:r>
            <a:r>
              <a:rPr lang="lv-LV" sz="1200" dirty="0" err="1"/>
              <a:t>Vinriha</a:t>
            </a:r>
            <a:r>
              <a:rPr lang="lv-LV" sz="1200" dirty="0"/>
              <a:t> fon </a:t>
            </a:r>
            <a:r>
              <a:rPr lang="lv-LV" sz="1200" dirty="0" err="1"/>
              <a:t>Kniprodes</a:t>
            </a:r>
            <a:r>
              <a:rPr lang="lv-LV" sz="1200" dirty="0"/>
              <a:t> vadībā pili aplenca un pēc mēneša ilga aplenkuma to ieņēma un nopostīja. Turpmākajos gados pils piederēja te ordenim, te lietuviešiem. 1398. gadā tā nostiprinājās lietuviešu īpašumā, bet pēc ordeņa sakāves </a:t>
            </a:r>
            <a:r>
              <a:rPr lang="lv-LV" sz="1200" dirty="0" err="1"/>
              <a:t>Grunvaldes</a:t>
            </a:r>
            <a:r>
              <a:rPr lang="lv-LV" sz="1200" dirty="0"/>
              <a:t> kaujā 1410. gadā vairs netika apdraudēta. 1549. gadā Sigismunds II Augusts pili uzdāvināja Barbarai </a:t>
            </a:r>
            <a:r>
              <a:rPr lang="lv-LV" sz="1200" dirty="0" err="1"/>
              <a:t>Radzivilai</a:t>
            </a:r>
            <a:r>
              <a:rPr lang="lv-LV" sz="1200" dirty="0"/>
              <a:t>. 16. gadsimtā pils tika pārbūvēta pēc tā laika militārās zinātnes prasībām. Pēc 17. gadsimta Polijas kariem ar Zviedriju pils savu militāro nozīmi zaudēja. 18. gadsimtā tā kalpoja kā cietums. Vēlāk pils teritoriju tika atļauts apbūvēt.</a:t>
            </a:r>
            <a:br>
              <a:rPr lang="lv-LV" sz="1200" dirty="0"/>
            </a:br>
            <a:br>
              <a:rPr lang="lv-LV" sz="1200" dirty="0"/>
            </a:br>
            <a:r>
              <a:rPr lang="lv-LV" sz="1200" dirty="0"/>
              <a:t>Pils aizsardzības un arheoloģiskās izpētes darbu iesākās 20. gadsimta 30. gados un ar pārtraukumiem turpinājās līdz mūsdienām. Ievērojama rekonstrukcija notika 2010./2011. gadā.</a:t>
            </a:r>
          </a:p>
        </p:txBody>
      </p:sp>
      <p:pic>
        <p:nvPicPr>
          <p:cNvPr id="5" name="Attēls 4">
            <a:extLst>
              <a:ext uri="{FF2B5EF4-FFF2-40B4-BE49-F238E27FC236}">
                <a16:creationId xmlns:a16="http://schemas.microsoft.com/office/drawing/2014/main" id="{9A02F049-E756-2997-EF49-C9F6AC09FEB3}"/>
              </a:ext>
            </a:extLst>
          </p:cNvPr>
          <p:cNvPicPr>
            <a:picLocks noChangeAspect="1"/>
          </p:cNvPicPr>
          <p:nvPr/>
        </p:nvPicPr>
        <p:blipFill>
          <a:blip r:embed="rId2"/>
          <a:stretch>
            <a:fillRect/>
          </a:stretch>
        </p:blipFill>
        <p:spPr>
          <a:xfrm>
            <a:off x="923276" y="2484439"/>
            <a:ext cx="4684283" cy="3707735"/>
          </a:xfrm>
          <a:prstGeom prst="rect">
            <a:avLst/>
          </a:prstGeom>
        </p:spPr>
      </p:pic>
      <p:pic>
        <p:nvPicPr>
          <p:cNvPr id="7" name="Attēls 6">
            <a:extLst>
              <a:ext uri="{FF2B5EF4-FFF2-40B4-BE49-F238E27FC236}">
                <a16:creationId xmlns:a16="http://schemas.microsoft.com/office/drawing/2014/main" id="{272E8CB6-49CB-7E8C-DB14-DD6A439DDF49}"/>
              </a:ext>
            </a:extLst>
          </p:cNvPr>
          <p:cNvPicPr>
            <a:picLocks noChangeAspect="1"/>
          </p:cNvPicPr>
          <p:nvPr/>
        </p:nvPicPr>
        <p:blipFill>
          <a:blip r:embed="rId3"/>
          <a:stretch>
            <a:fillRect/>
          </a:stretch>
        </p:blipFill>
        <p:spPr>
          <a:xfrm>
            <a:off x="5689019" y="2484439"/>
            <a:ext cx="5207579" cy="3722528"/>
          </a:xfrm>
          <a:prstGeom prst="rect">
            <a:avLst/>
          </a:prstGeom>
        </p:spPr>
      </p:pic>
    </p:spTree>
    <p:extLst>
      <p:ext uri="{BB962C8B-B14F-4D97-AF65-F5344CB8AC3E}">
        <p14:creationId xmlns:p14="http://schemas.microsoft.com/office/powerpoint/2010/main" val="266108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43709DD-B7F0-71FB-2451-97E4716DD24E}"/>
              </a:ext>
            </a:extLst>
          </p:cNvPr>
          <p:cNvSpPr>
            <a:spLocks noGrp="1"/>
          </p:cNvSpPr>
          <p:nvPr>
            <p:ph type="title"/>
          </p:nvPr>
        </p:nvSpPr>
        <p:spPr>
          <a:xfrm>
            <a:off x="6001306" y="639192"/>
            <a:ext cx="5539666" cy="1793290"/>
          </a:xfrm>
        </p:spPr>
        <p:txBody>
          <a:bodyPr>
            <a:noAutofit/>
          </a:bodyPr>
          <a:lstStyle/>
          <a:p>
            <a:pPr fontAlgn="base"/>
            <a:r>
              <a:rPr lang="lv-LV" sz="1200" b="1" i="0" dirty="0">
                <a:solidFill>
                  <a:srgbClr val="000000"/>
                </a:solidFill>
                <a:effectLst/>
              </a:rPr>
              <a:t>Funikulieri: </a:t>
            </a:r>
            <a:r>
              <a:rPr lang="lv-LV" sz="1200" b="1" i="0" dirty="0" err="1">
                <a:solidFill>
                  <a:srgbClr val="000000"/>
                </a:solidFill>
                <a:effectLst/>
              </a:rPr>
              <a:t>Aleksota</a:t>
            </a:r>
            <a:r>
              <a:rPr lang="lv-LV" sz="1200" b="1" i="0" dirty="0">
                <a:solidFill>
                  <a:srgbClr val="000000"/>
                </a:solidFill>
                <a:effectLst/>
              </a:rPr>
              <a:t> (</a:t>
            </a:r>
            <a:r>
              <a:rPr lang="lv-LV" sz="1200" b="1" i="0" dirty="0" err="1">
                <a:solidFill>
                  <a:srgbClr val="000000"/>
                </a:solidFill>
                <a:effectLst/>
              </a:rPr>
              <a:t>Aleksotas</a:t>
            </a:r>
            <a:r>
              <a:rPr lang="lv-LV" sz="1200" b="1" i="0" dirty="0">
                <a:solidFill>
                  <a:srgbClr val="000000"/>
                </a:solidFill>
                <a:effectLst/>
              </a:rPr>
              <a:t>) funikulieris, Zaļā kalna (</a:t>
            </a:r>
            <a:r>
              <a:rPr lang="lv-LV" sz="1200" b="1" i="0" dirty="0" err="1">
                <a:solidFill>
                  <a:srgbClr val="000000"/>
                </a:solidFill>
                <a:effectLst/>
              </a:rPr>
              <a:t>Žaliakalnis</a:t>
            </a:r>
            <a:r>
              <a:rPr lang="lv-LV" sz="1200" b="1" i="0" dirty="0">
                <a:solidFill>
                  <a:srgbClr val="000000"/>
                </a:solidFill>
                <a:effectLst/>
              </a:rPr>
              <a:t>) funikulieris</a:t>
            </a:r>
            <a:br>
              <a:rPr lang="lv-LV" sz="1200" b="0" i="0" dirty="0">
                <a:solidFill>
                  <a:srgbClr val="000000"/>
                </a:solidFill>
                <a:effectLst/>
              </a:rPr>
            </a:br>
            <a:r>
              <a:rPr lang="lv-LV" sz="1200" b="0" i="0" dirty="0">
                <a:solidFill>
                  <a:srgbClr val="000000"/>
                </a:solidFill>
                <a:effectLst/>
              </a:rPr>
              <a:t>Vienīgā Lietuvas pilsēta Kauņa var lepoties ar vecāko transportlīdzekli, funikulieri, kas Zaļajā kalnā un </a:t>
            </a:r>
            <a:r>
              <a:rPr lang="lv-LV" sz="1200" b="0" i="0" dirty="0" err="1">
                <a:solidFill>
                  <a:srgbClr val="000000"/>
                </a:solidFill>
                <a:effectLst/>
              </a:rPr>
              <a:t>Aleksotā</a:t>
            </a:r>
            <a:r>
              <a:rPr lang="lv-LV" sz="1200" b="0" i="0" dirty="0">
                <a:solidFill>
                  <a:srgbClr val="000000"/>
                </a:solidFill>
                <a:effectLst/>
              </a:rPr>
              <a:t> šobrīd tiek izmantots gan kā transportlīdzeklis, gan kā izklaide.</a:t>
            </a:r>
            <a:br>
              <a:rPr lang="lv-LV" sz="1200" b="0" i="0" dirty="0">
                <a:solidFill>
                  <a:srgbClr val="000000"/>
                </a:solidFill>
                <a:effectLst/>
              </a:rPr>
            </a:br>
            <a:r>
              <a:rPr lang="lv-LV" sz="1200" b="0" i="0" dirty="0">
                <a:solidFill>
                  <a:srgbClr val="000000"/>
                </a:solidFill>
                <a:effectLst/>
              </a:rPr>
              <a:t>Zaļā kalna funikulieris, kas darbojas kopš 1931. gada un uzņem 25 pasažierus, pārvietojas ar ātrumu 1,4 metri sekundē. Tikai pusotras minūtes laikā no Kauņas pilsētas centra tas Jūs pacels līdz Kauņas Kristus Augšāmcelšanās bazilikai, no kuras paveras brīnišķīga Kauņas pilsētas panorāma.</a:t>
            </a:r>
            <a:br>
              <a:rPr lang="lv-LV" sz="1200" b="0" i="0" dirty="0">
                <a:solidFill>
                  <a:srgbClr val="000000"/>
                </a:solidFill>
                <a:effectLst/>
              </a:rPr>
            </a:br>
            <a:r>
              <a:rPr lang="lv-LV" sz="1200" b="0" i="0" dirty="0" err="1">
                <a:solidFill>
                  <a:srgbClr val="000000"/>
                </a:solidFill>
                <a:effectLst/>
              </a:rPr>
              <a:t>Aleksota</a:t>
            </a:r>
            <a:r>
              <a:rPr lang="lv-LV" sz="1200" b="0" i="0" dirty="0">
                <a:solidFill>
                  <a:srgbClr val="000000"/>
                </a:solidFill>
                <a:effectLst/>
              </a:rPr>
              <a:t> funikulieris, kas darbojas kopš 1935. gada, savieno vecpilsētas daļu ar </a:t>
            </a:r>
            <a:r>
              <a:rPr lang="lv-LV" sz="1200" b="0" i="0" dirty="0" err="1">
                <a:solidFill>
                  <a:srgbClr val="000000"/>
                </a:solidFill>
                <a:effectLst/>
              </a:rPr>
              <a:t>Aleksota</a:t>
            </a:r>
            <a:r>
              <a:rPr lang="lv-LV" sz="1200" b="0" i="0" dirty="0">
                <a:solidFill>
                  <a:srgbClr val="000000"/>
                </a:solidFill>
                <a:effectLst/>
              </a:rPr>
              <a:t> nogāzēm. Šis funikulieris aizvedīs Jūs uz </a:t>
            </a:r>
            <a:r>
              <a:rPr lang="lv-LV" sz="1200" b="0" i="0" dirty="0" err="1">
                <a:solidFill>
                  <a:srgbClr val="000000"/>
                </a:solidFill>
                <a:effectLst/>
              </a:rPr>
              <a:t>Aleksota</a:t>
            </a:r>
            <a:r>
              <a:rPr lang="lv-LV" sz="1200" b="0" i="0" dirty="0">
                <a:solidFill>
                  <a:srgbClr val="000000"/>
                </a:solidFill>
                <a:effectLst/>
              </a:rPr>
              <a:t> skatu laukumu.</a:t>
            </a:r>
            <a:br>
              <a:rPr lang="lv-LV" sz="800" b="0" i="0" dirty="0">
                <a:solidFill>
                  <a:srgbClr val="000000"/>
                </a:solidFill>
                <a:effectLst/>
                <a:latin typeface="Roboto" panose="02000000000000000000" pitchFamily="2" charset="0"/>
              </a:rPr>
            </a:br>
            <a:endParaRPr lang="lv-LV" sz="800" dirty="0"/>
          </a:p>
        </p:txBody>
      </p:sp>
      <p:pic>
        <p:nvPicPr>
          <p:cNvPr id="5" name="Attēls 4">
            <a:extLst>
              <a:ext uri="{FF2B5EF4-FFF2-40B4-BE49-F238E27FC236}">
                <a16:creationId xmlns:a16="http://schemas.microsoft.com/office/drawing/2014/main" id="{7AAC2A4B-A879-CE76-99C5-9B4F852AD515}"/>
              </a:ext>
            </a:extLst>
          </p:cNvPr>
          <p:cNvPicPr>
            <a:picLocks noChangeAspect="1"/>
          </p:cNvPicPr>
          <p:nvPr/>
        </p:nvPicPr>
        <p:blipFill>
          <a:blip r:embed="rId2"/>
          <a:stretch>
            <a:fillRect/>
          </a:stretch>
        </p:blipFill>
        <p:spPr>
          <a:xfrm>
            <a:off x="653192" y="639192"/>
            <a:ext cx="5442808" cy="4406613"/>
          </a:xfrm>
          <a:prstGeom prst="rect">
            <a:avLst/>
          </a:prstGeom>
        </p:spPr>
      </p:pic>
      <p:pic>
        <p:nvPicPr>
          <p:cNvPr id="7" name="Attēls 6">
            <a:extLst>
              <a:ext uri="{FF2B5EF4-FFF2-40B4-BE49-F238E27FC236}">
                <a16:creationId xmlns:a16="http://schemas.microsoft.com/office/drawing/2014/main" id="{87574D58-1C54-1879-8498-5E1874D2A4BB}"/>
              </a:ext>
            </a:extLst>
          </p:cNvPr>
          <p:cNvPicPr>
            <a:picLocks noChangeAspect="1"/>
          </p:cNvPicPr>
          <p:nvPr/>
        </p:nvPicPr>
        <p:blipFill>
          <a:blip r:embed="rId3"/>
          <a:stretch>
            <a:fillRect/>
          </a:stretch>
        </p:blipFill>
        <p:spPr>
          <a:xfrm>
            <a:off x="6166292" y="2514600"/>
            <a:ext cx="2652193" cy="3593237"/>
          </a:xfrm>
          <a:prstGeom prst="rect">
            <a:avLst/>
          </a:prstGeom>
        </p:spPr>
      </p:pic>
      <p:pic>
        <p:nvPicPr>
          <p:cNvPr id="9" name="Attēls 8">
            <a:extLst>
              <a:ext uri="{FF2B5EF4-FFF2-40B4-BE49-F238E27FC236}">
                <a16:creationId xmlns:a16="http://schemas.microsoft.com/office/drawing/2014/main" id="{781E4542-A802-1D3F-403C-FA25847E65E4}"/>
              </a:ext>
            </a:extLst>
          </p:cNvPr>
          <p:cNvPicPr>
            <a:picLocks noChangeAspect="1"/>
          </p:cNvPicPr>
          <p:nvPr/>
        </p:nvPicPr>
        <p:blipFill>
          <a:blip r:embed="rId4"/>
          <a:stretch>
            <a:fillRect/>
          </a:stretch>
        </p:blipFill>
        <p:spPr>
          <a:xfrm>
            <a:off x="8888777" y="2633298"/>
            <a:ext cx="2514171" cy="3451194"/>
          </a:xfrm>
          <a:prstGeom prst="rect">
            <a:avLst/>
          </a:prstGeom>
        </p:spPr>
      </p:pic>
    </p:spTree>
    <p:extLst>
      <p:ext uri="{BB962C8B-B14F-4D97-AF65-F5344CB8AC3E}">
        <p14:creationId xmlns:p14="http://schemas.microsoft.com/office/powerpoint/2010/main" val="165227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a:extLst>
              <a:ext uri="{FF2B5EF4-FFF2-40B4-BE49-F238E27FC236}">
                <a16:creationId xmlns:a16="http://schemas.microsoft.com/office/drawing/2014/main" id="{5AE0B9BA-8C60-1638-69A3-E93CBE52ACCB}"/>
              </a:ext>
            </a:extLst>
          </p:cNvPr>
          <p:cNvPicPr>
            <a:picLocks noGrp="1" noChangeAspect="1"/>
          </p:cNvPicPr>
          <p:nvPr>
            <p:ph idx="1"/>
          </p:nvPr>
        </p:nvPicPr>
        <p:blipFill>
          <a:blip r:embed="rId2"/>
          <a:stretch>
            <a:fillRect/>
          </a:stretch>
        </p:blipFill>
        <p:spPr>
          <a:xfrm>
            <a:off x="700619" y="656165"/>
            <a:ext cx="2520821" cy="3662465"/>
          </a:xfrm>
        </p:spPr>
      </p:pic>
      <p:pic>
        <p:nvPicPr>
          <p:cNvPr id="7" name="Attēls 6">
            <a:extLst>
              <a:ext uri="{FF2B5EF4-FFF2-40B4-BE49-F238E27FC236}">
                <a16:creationId xmlns:a16="http://schemas.microsoft.com/office/drawing/2014/main" id="{62CD6CE5-E754-092E-598F-493CAE18F198}"/>
              </a:ext>
            </a:extLst>
          </p:cNvPr>
          <p:cNvPicPr>
            <a:picLocks noChangeAspect="1"/>
          </p:cNvPicPr>
          <p:nvPr/>
        </p:nvPicPr>
        <p:blipFill>
          <a:blip r:embed="rId3"/>
          <a:stretch>
            <a:fillRect/>
          </a:stretch>
        </p:blipFill>
        <p:spPr>
          <a:xfrm>
            <a:off x="3383547" y="1238669"/>
            <a:ext cx="1934915" cy="4972912"/>
          </a:xfrm>
          <a:prstGeom prst="rect">
            <a:avLst/>
          </a:prstGeom>
        </p:spPr>
      </p:pic>
      <p:sp>
        <p:nvSpPr>
          <p:cNvPr id="8" name="Virsraksts 1">
            <a:extLst>
              <a:ext uri="{FF2B5EF4-FFF2-40B4-BE49-F238E27FC236}">
                <a16:creationId xmlns:a16="http://schemas.microsoft.com/office/drawing/2014/main" id="{CEA060F0-A26C-EDA9-1BA4-4F96B3B0E109}"/>
              </a:ext>
            </a:extLst>
          </p:cNvPr>
          <p:cNvSpPr txBox="1">
            <a:spLocks/>
          </p:cNvSpPr>
          <p:nvPr/>
        </p:nvSpPr>
        <p:spPr>
          <a:xfrm>
            <a:off x="3258105" y="656165"/>
            <a:ext cx="2352582" cy="651934"/>
          </a:xfrm>
          <a:prstGeom prst="rect">
            <a:avLst/>
          </a:prstGeom>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1600" dirty="0"/>
              <a:t>Tā kā Kauņas ZOO bija ciet, aplūkojām lielu akvāriju bezmaksas</a:t>
            </a:r>
          </a:p>
        </p:txBody>
      </p:sp>
      <p:pic>
        <p:nvPicPr>
          <p:cNvPr id="10" name="Attēls 9">
            <a:extLst>
              <a:ext uri="{FF2B5EF4-FFF2-40B4-BE49-F238E27FC236}">
                <a16:creationId xmlns:a16="http://schemas.microsoft.com/office/drawing/2014/main" id="{18BF7D02-B113-D241-6BCC-05D0C68A8BB7}"/>
              </a:ext>
            </a:extLst>
          </p:cNvPr>
          <p:cNvPicPr>
            <a:picLocks noChangeAspect="1"/>
          </p:cNvPicPr>
          <p:nvPr/>
        </p:nvPicPr>
        <p:blipFill>
          <a:blip r:embed="rId4"/>
          <a:stretch>
            <a:fillRect/>
          </a:stretch>
        </p:blipFill>
        <p:spPr>
          <a:xfrm>
            <a:off x="5500485" y="1589121"/>
            <a:ext cx="3079442" cy="4105922"/>
          </a:xfrm>
          <a:prstGeom prst="rect">
            <a:avLst/>
          </a:prstGeom>
        </p:spPr>
      </p:pic>
      <p:sp>
        <p:nvSpPr>
          <p:cNvPr id="11" name="Virsraksts 1">
            <a:extLst>
              <a:ext uri="{FF2B5EF4-FFF2-40B4-BE49-F238E27FC236}">
                <a16:creationId xmlns:a16="http://schemas.microsoft.com/office/drawing/2014/main" id="{562C493F-B790-85C4-AC34-75BCF158436D}"/>
              </a:ext>
            </a:extLst>
          </p:cNvPr>
          <p:cNvSpPr txBox="1">
            <a:spLocks/>
          </p:cNvSpPr>
          <p:nvPr/>
        </p:nvSpPr>
        <p:spPr>
          <a:xfrm>
            <a:off x="5365064" y="4580538"/>
            <a:ext cx="2352582" cy="1376681"/>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1600" dirty="0"/>
              <a:t>Ļoti skaisti pie Kauņas kādas universitātes</a:t>
            </a:r>
          </a:p>
          <a:p>
            <a:r>
              <a:rPr lang="lv-LV" sz="1600" dirty="0" err="1"/>
              <a:t>Skeitpars</a:t>
            </a:r>
            <a:r>
              <a:rPr lang="lv-LV" sz="1600" dirty="0"/>
              <a:t> ar skaistām ziedu dobēm</a:t>
            </a:r>
          </a:p>
        </p:txBody>
      </p:sp>
      <p:pic>
        <p:nvPicPr>
          <p:cNvPr id="14" name="Attēls 13">
            <a:extLst>
              <a:ext uri="{FF2B5EF4-FFF2-40B4-BE49-F238E27FC236}">
                <a16:creationId xmlns:a16="http://schemas.microsoft.com/office/drawing/2014/main" id="{852E062F-F1C5-0AF4-D686-6E84A46CD699}"/>
              </a:ext>
            </a:extLst>
          </p:cNvPr>
          <p:cNvPicPr>
            <a:picLocks noChangeAspect="1"/>
          </p:cNvPicPr>
          <p:nvPr/>
        </p:nvPicPr>
        <p:blipFill>
          <a:blip r:embed="rId5"/>
          <a:stretch>
            <a:fillRect/>
          </a:stretch>
        </p:blipFill>
        <p:spPr>
          <a:xfrm>
            <a:off x="8725284" y="725750"/>
            <a:ext cx="2514001" cy="2703250"/>
          </a:xfrm>
          <a:prstGeom prst="rect">
            <a:avLst/>
          </a:prstGeom>
        </p:spPr>
      </p:pic>
      <p:sp>
        <p:nvSpPr>
          <p:cNvPr id="15" name="Virsraksts 1">
            <a:extLst>
              <a:ext uri="{FF2B5EF4-FFF2-40B4-BE49-F238E27FC236}">
                <a16:creationId xmlns:a16="http://schemas.microsoft.com/office/drawing/2014/main" id="{C8EF96AA-111D-665F-46A9-AE693C8342CD}"/>
              </a:ext>
            </a:extLst>
          </p:cNvPr>
          <p:cNvSpPr txBox="1">
            <a:spLocks/>
          </p:cNvSpPr>
          <p:nvPr/>
        </p:nvSpPr>
        <p:spPr>
          <a:xfrm>
            <a:off x="8842459" y="762403"/>
            <a:ext cx="2279649" cy="33790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1600" dirty="0"/>
              <a:t>Strūklaka</a:t>
            </a:r>
          </a:p>
        </p:txBody>
      </p:sp>
      <p:pic>
        <p:nvPicPr>
          <p:cNvPr id="17" name="Attēls 16">
            <a:extLst>
              <a:ext uri="{FF2B5EF4-FFF2-40B4-BE49-F238E27FC236}">
                <a16:creationId xmlns:a16="http://schemas.microsoft.com/office/drawing/2014/main" id="{C244F71B-5498-F2DA-86B4-E2B0D1EA8E2A}"/>
              </a:ext>
            </a:extLst>
          </p:cNvPr>
          <p:cNvPicPr>
            <a:picLocks noChangeAspect="1"/>
          </p:cNvPicPr>
          <p:nvPr/>
        </p:nvPicPr>
        <p:blipFill>
          <a:blip r:embed="rId6"/>
          <a:stretch>
            <a:fillRect/>
          </a:stretch>
        </p:blipFill>
        <p:spPr>
          <a:xfrm>
            <a:off x="8442562" y="4318630"/>
            <a:ext cx="3079442" cy="1680604"/>
          </a:xfrm>
          <a:prstGeom prst="rect">
            <a:avLst/>
          </a:prstGeom>
        </p:spPr>
      </p:pic>
      <p:sp>
        <p:nvSpPr>
          <p:cNvPr id="18" name="Virsraksts 1">
            <a:extLst>
              <a:ext uri="{FF2B5EF4-FFF2-40B4-BE49-F238E27FC236}">
                <a16:creationId xmlns:a16="http://schemas.microsoft.com/office/drawing/2014/main" id="{602B56AC-FEA5-EF5A-2563-BB4B42A880ED}"/>
              </a:ext>
            </a:extLst>
          </p:cNvPr>
          <p:cNvSpPr txBox="1">
            <a:spLocks/>
          </p:cNvSpPr>
          <p:nvPr/>
        </p:nvSpPr>
        <p:spPr>
          <a:xfrm>
            <a:off x="8842459" y="4272807"/>
            <a:ext cx="2279649" cy="33790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1600" dirty="0"/>
              <a:t>Basketbols LT ir svarīgs</a:t>
            </a:r>
          </a:p>
        </p:txBody>
      </p:sp>
      <p:pic>
        <p:nvPicPr>
          <p:cNvPr id="20" name="Attēls 19">
            <a:extLst>
              <a:ext uri="{FF2B5EF4-FFF2-40B4-BE49-F238E27FC236}">
                <a16:creationId xmlns:a16="http://schemas.microsoft.com/office/drawing/2014/main" id="{9A689F2F-8B10-E75A-7079-29092850D6FA}"/>
              </a:ext>
            </a:extLst>
          </p:cNvPr>
          <p:cNvPicPr>
            <a:picLocks noChangeAspect="1"/>
          </p:cNvPicPr>
          <p:nvPr/>
        </p:nvPicPr>
        <p:blipFill>
          <a:blip r:embed="rId7"/>
          <a:stretch>
            <a:fillRect/>
          </a:stretch>
        </p:blipFill>
        <p:spPr>
          <a:xfrm>
            <a:off x="1026970" y="4353728"/>
            <a:ext cx="2020334" cy="1857853"/>
          </a:xfrm>
          <a:prstGeom prst="rect">
            <a:avLst/>
          </a:prstGeom>
        </p:spPr>
      </p:pic>
      <p:sp>
        <p:nvSpPr>
          <p:cNvPr id="21" name="Virsraksts 1">
            <a:extLst>
              <a:ext uri="{FF2B5EF4-FFF2-40B4-BE49-F238E27FC236}">
                <a16:creationId xmlns:a16="http://schemas.microsoft.com/office/drawing/2014/main" id="{520AC7DC-4772-8DA0-573B-84E1E2E973D5}"/>
              </a:ext>
            </a:extLst>
          </p:cNvPr>
          <p:cNvSpPr txBox="1">
            <a:spLocks/>
          </p:cNvSpPr>
          <p:nvPr/>
        </p:nvSpPr>
        <p:spPr>
          <a:xfrm>
            <a:off x="700619" y="924128"/>
            <a:ext cx="1509942" cy="13038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1600" dirty="0"/>
              <a:t>Ļoti skaista baznīca, gan no ārpuses gan iekšpuses</a:t>
            </a:r>
          </a:p>
        </p:txBody>
      </p:sp>
      <p:sp>
        <p:nvSpPr>
          <p:cNvPr id="24" name="Virsraksts 1">
            <a:extLst>
              <a:ext uri="{FF2B5EF4-FFF2-40B4-BE49-F238E27FC236}">
                <a16:creationId xmlns:a16="http://schemas.microsoft.com/office/drawing/2014/main" id="{1100C1C5-C113-DA7B-0A56-42953769F12E}"/>
              </a:ext>
            </a:extLst>
          </p:cNvPr>
          <p:cNvSpPr txBox="1">
            <a:spLocks/>
          </p:cNvSpPr>
          <p:nvPr/>
        </p:nvSpPr>
        <p:spPr>
          <a:xfrm>
            <a:off x="899699" y="4115793"/>
            <a:ext cx="2352582" cy="65193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v-LV" sz="1600" dirty="0"/>
              <a:t>Saules paneļi uz fasādes</a:t>
            </a:r>
          </a:p>
        </p:txBody>
      </p:sp>
    </p:spTree>
    <p:extLst>
      <p:ext uri="{BB962C8B-B14F-4D97-AF65-F5344CB8AC3E}">
        <p14:creationId xmlns:p14="http://schemas.microsoft.com/office/powerpoint/2010/main" val="257390548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abisks">
  <a:themeElements>
    <a:clrScheme name="Dabisks">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Dabisk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abisks">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160</TotalTime>
  <Words>465</Words>
  <Application>Microsoft Office PowerPoint</Application>
  <PresentationFormat>Widescreen</PresentationFormat>
  <Paragraphs>30</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Garamond</vt:lpstr>
      <vt:lpstr>Roboto</vt:lpstr>
      <vt:lpstr>Dabisks</vt:lpstr>
      <vt:lpstr>«ERASMUSS+PROGRAMMA Kauņas Tehniskās profesionālās izglītības centrā»  V. Krēvēs pr.114, Kauņa, Lietuva</vt:lpstr>
      <vt:lpstr>08.05.2022.-16.05.2022.</vt:lpstr>
      <vt:lpstr>08.05.2022.-16.05.2022. programmas un ārpus programmas redzētais</vt:lpstr>
      <vt:lpstr>PowerPoint Presentation</vt:lpstr>
      <vt:lpstr>MŪSU KOMANDA</vt:lpstr>
      <vt:lpstr>MŪSU LIETUVIEŠU PAVADOŅI  RYTIS BALTUŠIS UN VLADAS KAFTANIUKAS</vt:lpstr>
      <vt:lpstr>MŪSU BRĪVAIS LAIKS KAUŅĀ Kauņas pils Kauņas pils (lietuviešu: Kauno pilis) ir viduslaiku pils Lietuvā. Atrodas Kauņas pilsētā, pie Neres upes ietekas Nemunā. Saglabājusies apmēram trešdaļa no pils apbūves.  Lietuvieši pili sāka celt 14. gadsimta vidū. 1362. gadā Teitoņu ordenis lielmestra Vinriha fon Kniprodes vadībā pili aplenca un pēc mēneša ilga aplenkuma to ieņēma un nopostīja. Turpmākajos gados pils piederēja te ordenim, te lietuviešiem. 1398. gadā tā nostiprinājās lietuviešu īpašumā, bet pēc ordeņa sakāves Grunvaldes kaujā 1410. gadā vairs netika apdraudēta. 1549. gadā Sigismunds II Augusts pili uzdāvināja Barbarai Radzivilai. 16. gadsimtā pils tika pārbūvēta pēc tā laika militārās zinātnes prasībām. Pēc 17. gadsimta Polijas kariem ar Zviedriju pils savu militāro nozīmi zaudēja. 18. gadsimtā tā kalpoja kā cietums. Vēlāk pils teritoriju tika atļauts apbūvēt.  Pils aizsardzības un arheoloģiskās izpētes darbu iesākās 20. gadsimta 30. gados un ar pārtraukumiem turpinājās līdz mūsdienām. Ievērojama rekonstrukcija notika 2010./2011. gadā.</vt:lpstr>
      <vt:lpstr>Funikulieri: Aleksota (Aleksotas) funikulieris, Zaļā kalna (Žaliakalnis) funikulieris Vienīgā Lietuvas pilsēta Kauņa var lepoties ar vecāko transportlīdzekli, funikulieri, kas Zaļajā kalnā un Aleksotā šobrīd tiek izmantots gan kā transportlīdzeklis, gan kā izklaide. Zaļā kalna funikulieris, kas darbojas kopš 1931. gada un uzņem 25 pasažierus, pārvietojas ar ātrumu 1,4 metri sekundē. Tikai pusotras minūtes laikā no Kauņas pilsētas centra tas Jūs pacels līdz Kauņas Kristus Augšāmcelšanās bazilikai, no kuras paveras brīnišķīga Kauņas pilsētas panorāma. Aleksota funikulieris, kas darbojas kopš 1935. gada, savieno vecpilsētas daļu ar Aleksota nogāzēm. Šis funikulieris aizvedīs Jūs uz Aleksota skatu laukumu.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«ERASMUSS+PROGRAMMA Kauņas Tehniskās profesionālās izglītības centrā» V. Kreves pr.114, Kauņa, Lietuva</dc:title>
  <dc:creator>Administrator</dc:creator>
  <cp:lastModifiedBy>Lietotajs</cp:lastModifiedBy>
  <cp:revision>10</cp:revision>
  <dcterms:created xsi:type="dcterms:W3CDTF">2022-05-16T10:55:09Z</dcterms:created>
  <dcterms:modified xsi:type="dcterms:W3CDTF">2022-05-18T07:02:37Z</dcterms:modified>
</cp:coreProperties>
</file>